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345914"/>
            <a:ext cx="8596668" cy="2667285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1756880"/>
            <a:ext cx="8094134" cy="1875319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1530848"/>
            <a:ext cx="8094134" cy="2101351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013734"/>
            <a:ext cx="8588203" cy="1618465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32898"/>
            <a:ext cx="8596668" cy="6975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72336"/>
            <a:ext cx="8596668" cy="8580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50706"/>
            <a:ext cx="8596668" cy="77969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5640"/>
            <a:ext cx="8596668" cy="5947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91802"/>
            <a:ext cx="8596668" cy="73859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1307638"/>
            <a:ext cx="4513541" cy="473372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1458930"/>
            <a:ext cx="8596668" cy="299638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15611"/>
            <a:ext cx="2384280" cy="9567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118" y="21215"/>
            <a:ext cx="1533585" cy="9883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108" y="-8467"/>
            <a:ext cx="2632210" cy="131610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839207" y="6450375"/>
            <a:ext cx="4013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podr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šku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Švajcar</a:t>
            </a:r>
            <a:r>
              <a:rPr lang="en-U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kog sekret</a:t>
            </a:r>
            <a:r>
              <a:rPr lang="en-US" sz="105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sr-Latn-RS" sz="105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jata za ekonomske poslove SECO</a:t>
            </a:r>
            <a:endParaRPr lang="en-US" sz="1050" i="1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27" y="5655779"/>
            <a:ext cx="1969008" cy="10485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48940"/>
            <a:ext cx="7766936" cy="1646302"/>
          </a:xfrm>
        </p:spPr>
        <p:txBody>
          <a:bodyPr/>
          <a:lstStyle/>
          <a:p>
            <a:pPr algn="ctr"/>
            <a:r>
              <a:rPr lang="sr-Cyrl-RS" dirty="0" smtClean="0"/>
              <a:t>Владимир Биочанин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245615"/>
            <a:ext cx="7766936" cy="2418206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Продаја непокретне имовине на којој је уписана хипотека</a:t>
            </a:r>
          </a:p>
          <a:p>
            <a:pPr algn="ctr"/>
            <a:endParaRPr lang="sr-Cyrl-RS" dirty="0" smtClean="0"/>
          </a:p>
          <a:p>
            <a:pPr algn="ctr"/>
            <a:r>
              <a:rPr lang="sr-Cyrl-RS" dirty="0" smtClean="0"/>
              <a:t>Продаја покретне имовине – ручна залога</a:t>
            </a:r>
          </a:p>
          <a:p>
            <a:pPr algn="ctr"/>
            <a:endParaRPr lang="sr-Cyrl-RS" dirty="0" smtClean="0"/>
          </a:p>
          <a:p>
            <a:pPr algn="ctr"/>
            <a:r>
              <a:rPr lang="sr-Cyrl-RS" dirty="0" smtClean="0"/>
              <a:t>Посебне одредбе закона везане за продају покретне и непокретне заложне имовине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96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400" dirty="0" smtClean="0"/>
              <a:t>Активности након извршене продаје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74738"/>
            <a:ext cx="8596668" cy="3880773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Купопродајни уговор</a:t>
            </a:r>
          </a:p>
          <a:p>
            <a:r>
              <a:rPr lang="sr-Cyrl-RS" sz="3600" dirty="0" smtClean="0"/>
              <a:t>Исплата купопродајне цене</a:t>
            </a:r>
          </a:p>
          <a:p>
            <a:r>
              <a:rPr lang="sr-Cyrl-RS" sz="3600" dirty="0" smtClean="0"/>
              <a:t>Исплата разлучних и заложних поверилаца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7000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Чл. 132 Закона о стечају</a:t>
            </a:r>
          </a:p>
          <a:p>
            <a:r>
              <a:rPr lang="ru-RU" sz="4000" dirty="0"/>
              <a:t>Чл. </a:t>
            </a:r>
            <a:r>
              <a:rPr lang="ru-RU" sz="4000" dirty="0" smtClean="0"/>
              <a:t>133 </a:t>
            </a:r>
            <a:r>
              <a:rPr lang="ru-RU" sz="4000" dirty="0"/>
              <a:t>Закона о стечају</a:t>
            </a:r>
          </a:p>
          <a:p>
            <a:r>
              <a:rPr lang="ru-RU" sz="4000" dirty="0"/>
              <a:t>Чл. </a:t>
            </a:r>
            <a:r>
              <a:rPr lang="ru-RU" sz="4000" dirty="0" smtClean="0"/>
              <a:t>135 </a:t>
            </a:r>
            <a:r>
              <a:rPr lang="ru-RU" sz="4000" dirty="0"/>
              <a:t>Закона о стечају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2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HVALA </a:t>
            </a:r>
            <a:endParaRPr lang="sr-Latn-RS" sz="7200" dirty="0" smtClean="0"/>
          </a:p>
          <a:p>
            <a:pPr marL="0" indent="0" algn="ctr">
              <a:buNone/>
            </a:pPr>
            <a:r>
              <a:rPr lang="en-US" sz="7200" dirty="0" smtClean="0"/>
              <a:t>NA </a:t>
            </a:r>
            <a:endParaRPr lang="sr-Latn-RS" sz="7200" dirty="0" smtClean="0"/>
          </a:p>
          <a:p>
            <a:pPr marL="0" indent="0" algn="ctr">
              <a:buNone/>
            </a:pPr>
            <a:r>
              <a:rPr lang="en-US" sz="7200" dirty="0" smtClean="0"/>
              <a:t>PA</a:t>
            </a:r>
            <a:r>
              <a:rPr lang="sr-Latn-RS" sz="7200" dirty="0" smtClean="0"/>
              <a:t>ŽNJI!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24290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72335"/>
            <a:ext cx="8596668" cy="1930172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Основне врсте заложног права: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70245"/>
            <a:ext cx="8596668" cy="2793195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Залога на покретним стварима – ручна залога</a:t>
            </a:r>
          </a:p>
          <a:p>
            <a:r>
              <a:rPr lang="sr-Cyrl-RS" sz="3600" dirty="0" smtClean="0"/>
              <a:t>Залога на непокретним стварима - хипотека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8466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72586"/>
            <a:ext cx="8596668" cy="2175831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Разлучни и заложни повериоци у стечајном поступку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48166"/>
            <a:ext cx="8596668" cy="2342819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Члан 49 Закона о стечају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5356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85048"/>
            <a:ext cx="8596668" cy="1834637"/>
          </a:xfrm>
        </p:spPr>
        <p:txBody>
          <a:bodyPr>
            <a:noAutofit/>
          </a:bodyPr>
          <a:lstStyle/>
          <a:p>
            <a:r>
              <a:rPr lang="sr-Cyrl-RS" sz="4000" dirty="0" smtClean="0"/>
              <a:t>Продаја непокретне и покретне имовине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46966"/>
            <a:ext cx="8596668" cy="3880773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Стратегија продаје</a:t>
            </a:r>
          </a:p>
          <a:p>
            <a:r>
              <a:rPr lang="sr-Cyrl-RS" sz="3200" dirty="0" smtClean="0"/>
              <a:t>Процена вредности</a:t>
            </a:r>
          </a:p>
          <a:p>
            <a:r>
              <a:rPr lang="sr-Cyrl-RS" sz="3200" dirty="0" smtClean="0"/>
              <a:t>Припрема поступка продаје</a:t>
            </a:r>
          </a:p>
          <a:p>
            <a:r>
              <a:rPr lang="sr-Cyrl-RS" sz="3200" dirty="0" smtClean="0"/>
              <a:t>Оглашавање продаје</a:t>
            </a:r>
          </a:p>
          <a:p>
            <a:r>
              <a:rPr lang="sr-Cyrl-RS" sz="3200" dirty="0" smtClean="0"/>
              <a:t>Спровођење продаје</a:t>
            </a:r>
          </a:p>
          <a:p>
            <a:r>
              <a:rPr lang="sr-Cyrl-RS" sz="3200" dirty="0" smtClean="0"/>
              <a:t>Активности након извршене продаје</a:t>
            </a:r>
          </a:p>
        </p:txBody>
      </p:sp>
    </p:spTree>
    <p:extLst>
      <p:ext uri="{BB962C8B-B14F-4D97-AF65-F5344CB8AC3E}">
        <p14:creationId xmlns:p14="http://schemas.microsoft.com/office/powerpoint/2010/main" val="2100941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08813"/>
            <a:ext cx="8596668" cy="858064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Одређивање стратегије продаје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83419"/>
            <a:ext cx="8596668" cy="3880773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Карактеристике имовине</a:t>
            </a:r>
          </a:p>
          <a:p>
            <a:r>
              <a:rPr lang="sr-Cyrl-RS" sz="3600" dirty="0" smtClean="0"/>
              <a:t>Статус имовине оптерећене разлучним и заложним правом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1996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08813"/>
            <a:ext cx="8596668" cy="858064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Процена вредности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42475"/>
            <a:ext cx="8596668" cy="3880773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Метод процене</a:t>
            </a:r>
          </a:p>
          <a:p>
            <a:r>
              <a:rPr lang="sr-Cyrl-RS" sz="3600" dirty="0" smtClean="0"/>
              <a:t>Продаја правног лица – да или не?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691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86234"/>
            <a:ext cx="8596668" cy="858064"/>
          </a:xfrm>
        </p:spPr>
        <p:txBody>
          <a:bodyPr>
            <a:normAutofit/>
          </a:bodyPr>
          <a:lstStyle/>
          <a:p>
            <a:r>
              <a:rPr lang="sr-Cyrl-RS" sz="4400" dirty="0"/>
              <a:t>Припрема поступка продаје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42727"/>
            <a:ext cx="8596668" cy="3880773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Продајна документација</a:t>
            </a:r>
          </a:p>
          <a:p>
            <a:r>
              <a:rPr lang="sr-Cyrl-RS" sz="3600" dirty="0" smtClean="0"/>
              <a:t>Комисија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5303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22461"/>
            <a:ext cx="8596668" cy="858064"/>
          </a:xfrm>
        </p:spPr>
        <p:txBody>
          <a:bodyPr>
            <a:normAutofit/>
          </a:bodyPr>
          <a:lstStyle/>
          <a:p>
            <a:r>
              <a:rPr lang="sr-Cyrl-RS" sz="4400" dirty="0" smtClean="0"/>
              <a:t>Оглашавање продаје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72260"/>
            <a:ext cx="8596668" cy="3880773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Оглас о продаји</a:t>
            </a:r>
          </a:p>
          <a:p>
            <a:r>
              <a:rPr lang="sr-Cyrl-RS" sz="3600" dirty="0" smtClean="0"/>
              <a:t>Обавештење о намери, плану продаје, начину продаје, роковима продаје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0389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Спровођење продаје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600" dirty="0" smtClean="0"/>
              <a:t>Записник са одржане продаје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16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2AB388-97BE-4B8F-9D94-376AB3A47049}" vid="{64C6EBE2-12EB-4773-9C4E-772581D808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</Template>
  <TotalTime>38</TotalTime>
  <Words>167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Владимир Биочанин</vt:lpstr>
      <vt:lpstr>Основне врсте заложног права:</vt:lpstr>
      <vt:lpstr>Разлучни и заложни повериоци у стечајном поступку</vt:lpstr>
      <vt:lpstr>Продаја непокретне и покретне имовине</vt:lpstr>
      <vt:lpstr>Одређивање стратегије продаје</vt:lpstr>
      <vt:lpstr>Процена вредности</vt:lpstr>
      <vt:lpstr>Припрема поступка продаје </vt:lpstr>
      <vt:lpstr>Оглашавање продаје </vt:lpstr>
      <vt:lpstr>Спровођење продаје</vt:lpstr>
      <vt:lpstr>Активности након извршене продаје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Zorica ZM. Markovic</cp:lastModifiedBy>
  <cp:revision>10</cp:revision>
  <dcterms:created xsi:type="dcterms:W3CDTF">2015-04-14T07:41:11Z</dcterms:created>
  <dcterms:modified xsi:type="dcterms:W3CDTF">2015-04-23T09:06:12Z</dcterms:modified>
</cp:coreProperties>
</file>